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61" r:id="rId4"/>
    <p:sldId id="264" r:id="rId5"/>
    <p:sldId id="265" r:id="rId6"/>
    <p:sldId id="266" r:id="rId7"/>
    <p:sldId id="260" r:id="rId8"/>
    <p:sldId id="262" r:id="rId9"/>
    <p:sldId id="284" r:id="rId10"/>
    <p:sldId id="273" r:id="rId11"/>
    <p:sldId id="263" r:id="rId12"/>
    <p:sldId id="278" r:id="rId13"/>
    <p:sldId id="274" r:id="rId14"/>
    <p:sldId id="282" r:id="rId15"/>
    <p:sldId id="275" r:id="rId16"/>
    <p:sldId id="281" r:id="rId17"/>
    <p:sldId id="276" r:id="rId18"/>
    <p:sldId id="283" r:id="rId19"/>
    <p:sldId id="277" r:id="rId20"/>
    <p:sldId id="270" r:id="rId21"/>
    <p:sldId id="271" r:id="rId22"/>
    <p:sldId id="267" r:id="rId23"/>
    <p:sldId id="280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KoPubWorld돋움체 Bold" panose="020B0600000101010101" charset="-127"/>
      <p:bold r:id="rId27"/>
    </p:embeddedFont>
    <p:embeddedFont>
      <p:font typeface="KoPubWorld돋움체 Medium" panose="020B0600000101010101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9FA"/>
    <a:srgbClr val="37BA86"/>
    <a:srgbClr val="F7F7F7"/>
    <a:srgbClr val="36B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12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996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6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8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87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05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33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2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5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33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85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646891" y="1800225"/>
            <a:ext cx="4898218" cy="3099245"/>
            <a:chOff x="192000" y="-168547"/>
            <a:chExt cx="11808000" cy="686551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-168547"/>
              <a:ext cx="11808000" cy="596282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6DACACD8-FF44-2121-B4C6-5220C21CE525}"/>
              </a:ext>
            </a:extLst>
          </p:cNvPr>
          <p:cNvSpPr/>
          <p:nvPr/>
        </p:nvSpPr>
        <p:spPr>
          <a:xfrm>
            <a:off x="3772158" y="1875411"/>
            <a:ext cx="118804" cy="118804"/>
          </a:xfrm>
          <a:prstGeom prst="ellipse">
            <a:avLst/>
          </a:prstGeom>
          <a:solidFill>
            <a:srgbClr val="FF6600"/>
          </a:solidFill>
          <a:ln w="38100">
            <a:noFill/>
          </a:ln>
          <a:effectLst>
            <a:outerShdw blurRad="381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105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591C968-D5DF-D14E-7BEB-222E0F14AA81}"/>
              </a:ext>
            </a:extLst>
          </p:cNvPr>
          <p:cNvSpPr/>
          <p:nvPr/>
        </p:nvSpPr>
        <p:spPr>
          <a:xfrm>
            <a:off x="3954143" y="1875411"/>
            <a:ext cx="118804" cy="118804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>
            <a:outerShdw blurRad="381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105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D4A1949-3149-D9BA-EB91-51DF2F5851C7}"/>
              </a:ext>
            </a:extLst>
          </p:cNvPr>
          <p:cNvSpPr/>
          <p:nvPr/>
        </p:nvSpPr>
        <p:spPr>
          <a:xfrm>
            <a:off x="4136128" y="1875411"/>
            <a:ext cx="118804" cy="118804"/>
          </a:xfrm>
          <a:prstGeom prst="ellipse">
            <a:avLst/>
          </a:prstGeom>
          <a:solidFill>
            <a:srgbClr val="FFC000"/>
          </a:solidFill>
          <a:ln w="38100">
            <a:noFill/>
          </a:ln>
          <a:effectLst>
            <a:outerShdw blurRad="38100" dist="127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105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DDA798-DFDA-F0F9-A453-4C12413FCAD5}"/>
              </a:ext>
            </a:extLst>
          </p:cNvPr>
          <p:cNvGrpSpPr/>
          <p:nvPr/>
        </p:nvGrpSpPr>
        <p:grpSpPr>
          <a:xfrm>
            <a:off x="8314200" y="1867915"/>
            <a:ext cx="144000" cy="144000"/>
            <a:chOff x="9233490" y="1139311"/>
            <a:chExt cx="144000" cy="144000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299E48C-CAD1-CFCF-CA61-9E66E0507E3E}"/>
                </a:ext>
              </a:extLst>
            </p:cNvPr>
            <p:cNvSpPr/>
            <p:nvPr/>
          </p:nvSpPr>
          <p:spPr>
            <a:xfrm rot="2700000">
              <a:off x="9287490" y="1139311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AD33298-DB64-6678-CAD5-B2A035163589}"/>
                </a:ext>
              </a:extLst>
            </p:cNvPr>
            <p:cNvSpPr/>
            <p:nvPr/>
          </p:nvSpPr>
          <p:spPr>
            <a:xfrm rot="18900000">
              <a:off x="9287489" y="1139311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DEAA8E6-DE8E-FB88-9293-255553F4DC68}"/>
              </a:ext>
            </a:extLst>
          </p:cNvPr>
          <p:cNvSpPr/>
          <p:nvPr/>
        </p:nvSpPr>
        <p:spPr>
          <a:xfrm>
            <a:off x="4145178" y="2860368"/>
            <a:ext cx="3901643" cy="1248134"/>
          </a:xfrm>
          <a:prstGeom prst="roundRect">
            <a:avLst>
              <a:gd name="adj" fmla="val 6482"/>
            </a:avLst>
          </a:prstGeom>
          <a:solidFill>
            <a:srgbClr val="F7F7F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44000" rtlCol="0" anchor="ctr"/>
          <a:lstStyle/>
          <a:p>
            <a:pPr algn="ctr" latinLnBrk="0">
              <a:defRPr/>
            </a:pPr>
            <a:r>
              <a:rPr lang="en-US" altLang="ko-KR" sz="1000" kern="0" dirty="0">
                <a:ln w="12700">
                  <a:noFill/>
                </a:ln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000" kern="0" dirty="0">
                <a:ln w="12700">
                  <a:noFill/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 계획 서비스</a:t>
            </a:r>
            <a:endParaRPr lang="en-US" altLang="ko-KR" sz="3200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Journey Buddy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792BB-4FA7-75BA-EA12-EAC73092BC45}"/>
              </a:ext>
            </a:extLst>
          </p:cNvPr>
          <p:cNvSpPr txBox="1"/>
          <p:nvPr/>
        </p:nvSpPr>
        <p:spPr>
          <a:xfrm>
            <a:off x="4145178" y="4133850"/>
            <a:ext cx="390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kern="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광주 </a:t>
            </a:r>
            <a:r>
              <a:rPr lang="en-US" altLang="ko-KR" sz="700" kern="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700" kern="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 연주원</a:t>
            </a:r>
            <a:r>
              <a:rPr lang="en-US" altLang="ko-KR" sz="700" kern="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700" kern="0" dirty="0" err="1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진병욱</a:t>
            </a:r>
            <a:endParaRPr lang="ko-KR" altLang="en-US" sz="7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950922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상세 화면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-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로그인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638D973-D0F8-83BD-D5F7-8DC0CBC3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05" y="1320310"/>
            <a:ext cx="8640000" cy="4440141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97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상세 화면 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회원가입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B1B97E5-E271-B9D3-4DDD-25C63B093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05" y="1320310"/>
            <a:ext cx="8640000" cy="4684999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E74481-B180-B116-E3C7-E8E810C9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4955542"/>
            <a:ext cx="4200093" cy="14747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E99B48-A3A2-E9A8-4921-27C0C353EDD4}"/>
              </a:ext>
            </a:extLst>
          </p:cNvPr>
          <p:cNvSpPr txBox="1"/>
          <p:nvPr/>
        </p:nvSpPr>
        <p:spPr>
          <a:xfrm>
            <a:off x="373984" y="4586210"/>
            <a:ext cx="3429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Spring Security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이용한 회원 관리</a:t>
            </a:r>
          </a:p>
        </p:txBody>
      </p:sp>
    </p:spTree>
    <p:extLst>
      <p:ext uri="{BB962C8B-B14F-4D97-AF65-F5344CB8AC3E}">
        <p14:creationId xmlns:p14="http://schemas.microsoft.com/office/powerpoint/2010/main" val="84817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상세 화면 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마이페이지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조회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수정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B55F7EA-4F4B-B4B0-DB10-E4C600308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17" y="1188634"/>
            <a:ext cx="3133823" cy="5400000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EDAAB2-81D8-72B0-D7F8-9AB0584BB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782" y="1175287"/>
            <a:ext cx="3120702" cy="5400000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93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상세 화면 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여행지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471D119-AFA2-D7DE-C0C6-34D68DBC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320310"/>
            <a:ext cx="8640000" cy="4632000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185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상세 화면 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-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여행지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F3B55E-A634-DE0D-F8B1-9EEEAF4B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62" y="1560512"/>
            <a:ext cx="3435276" cy="4389438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37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상세 화면 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나의 여행 계획 리스트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D4463D3-B944-E707-698E-EC862703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2098214"/>
            <a:ext cx="8640000" cy="2302398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808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상세 화면 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나의 여행 계획 상세보기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70A529B-CC6D-6E12-739F-FD51645C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83" y="1758460"/>
            <a:ext cx="4680000" cy="4114314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A5251C-47B0-BC08-B8AC-C9AC6B4B3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533" y="1758460"/>
            <a:ext cx="4680000" cy="4114315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79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상세 화면 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핫 </a:t>
              </a:r>
              <a:r>
                <a:rPr lang="ko-KR" altLang="en-US" sz="2000" kern="0" dirty="0" err="1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플레이스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등록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C07B124-EC56-9717-ACFF-56200B3A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320310"/>
            <a:ext cx="8640000" cy="4693714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20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상세 화면 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핫 </a:t>
              </a:r>
              <a:r>
                <a:rPr lang="ko-KR" altLang="en-US" sz="2000" kern="0" dirty="0" err="1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플레이스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리스트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F84F41-656F-A6CD-F070-07E36A078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391" y="1955164"/>
            <a:ext cx="6705217" cy="3537585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656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상세 화면 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공지사항 작성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1A3D4D-B451-6C25-7528-7D9239745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05" y="2064083"/>
            <a:ext cx="8640000" cy="3131528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5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팀 정보 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8" name="타원 47"/>
          <p:cNvSpPr/>
          <p:nvPr/>
        </p:nvSpPr>
        <p:spPr>
          <a:xfrm>
            <a:off x="2873828" y="1666139"/>
            <a:ext cx="2423886" cy="24238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868208" y="4350565"/>
            <a:ext cx="2435125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연주원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마이페이지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핫플레이스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894289" y="1666139"/>
            <a:ext cx="2423886" cy="242388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888669" y="4350565"/>
            <a:ext cx="2435125" cy="1427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진병욱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관광지 정보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 계획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81286964-8328-F116-2379-DDC9E4C366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22809" y="2091294"/>
            <a:ext cx="2125921" cy="2125921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59034622-1FC9-3FD5-B66E-C40EFC9D5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43270" y="2091293"/>
            <a:ext cx="2125921" cy="21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57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클래스 다이어그램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39F23D9-12AD-79A0-0560-0F2A018A6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0" y="1053610"/>
            <a:ext cx="10538589" cy="26115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71AF2B-EB21-A594-FF18-A7CE0CC74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87" y="3619419"/>
            <a:ext cx="4953036" cy="306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87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클래스 다이어그램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030CC63-D3B8-D094-ADFA-58590A8E0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10" y="1219713"/>
            <a:ext cx="6068189" cy="29584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2F8F46-0C95-C1D1-36B1-10BD9B5AF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509" y="4358270"/>
            <a:ext cx="6550789" cy="21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67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클래스 다이어그램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61BE7FB-0DA7-DD55-73FD-141C7F35C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019" y="1297559"/>
            <a:ext cx="6043415" cy="42628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6FC1DF-2FD0-F3F9-ACDA-2FC68E496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7" y="2129724"/>
            <a:ext cx="5388632" cy="30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93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기대 효과 </a:t>
              </a: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후기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CFD121-4AD0-0D5F-6B6A-B36FB1DA8743}"/>
              </a:ext>
            </a:extLst>
          </p:cNvPr>
          <p:cNvSpPr txBox="1"/>
          <p:nvPr/>
        </p:nvSpPr>
        <p:spPr>
          <a:xfrm>
            <a:off x="1025524" y="1987884"/>
            <a:ext cx="10026651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 효과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핫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플레이스를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공유하여 지역의 명소를 알릴 수 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 계획과 장소 정보를 공유하여 여행에 대한 만족도를 높일 수 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후기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 내에 구현하지 못한 기능들을 추가적으로 구현하고 싶다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팀원과 함께 오류를 해결하여 시행착오를 줄일 수 있었다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5922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목차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7E0E3A7-2F25-F3C5-9C29-F15ABEFD8733}"/>
              </a:ext>
            </a:extLst>
          </p:cNvPr>
          <p:cNvSpPr txBox="1"/>
          <p:nvPr/>
        </p:nvSpPr>
        <p:spPr>
          <a:xfrm>
            <a:off x="1149351" y="2090172"/>
            <a:ext cx="5619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기획 배경 및 목표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추진 일정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시장 분석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/>
            </a:r>
            <a:b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결과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AutoNum type="arabicPeriod"/>
            </a:pP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 효과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&amp;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개발 후기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139843-2D2F-BCCB-16C3-731A1A38A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14" b="23478"/>
          <a:stretch/>
        </p:blipFill>
        <p:spPr>
          <a:xfrm>
            <a:off x="6525032" y="2608943"/>
            <a:ext cx="3338896" cy="18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8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개요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4CFD121-4AD0-0D5F-6B6A-B36FB1DA8743}"/>
              </a:ext>
            </a:extLst>
          </p:cNvPr>
          <p:cNvSpPr txBox="1"/>
          <p:nvPr/>
        </p:nvSpPr>
        <p:spPr>
          <a:xfrm>
            <a:off x="1025524" y="1295734"/>
            <a:ext cx="10026651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기획 배경 및 목표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 Architecture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활용한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 Project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설계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구현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Spring &amp; </a:t>
            </a:r>
            <a:r>
              <a:rPr lang="en-US" altLang="ko-KR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MyBatis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Framework, </a:t>
            </a:r>
            <a:r>
              <a:rPr lang="en-US" altLang="ko-KR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SpringBoot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Vue.js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이해하고 활용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REST API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등의 기술을 활용하여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MSA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도입</a:t>
            </a:r>
          </a:p>
        </p:txBody>
      </p:sp>
    </p:spTree>
    <p:extLst>
      <p:ext uri="{BB962C8B-B14F-4D97-AF65-F5344CB8AC3E}">
        <p14:creationId xmlns:p14="http://schemas.microsoft.com/office/powerpoint/2010/main" val="2727394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일정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7C1C5FA-92E4-4E26-D8EE-1FB98FC7A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030388"/>
              </p:ext>
            </p:extLst>
          </p:nvPr>
        </p:nvGraphicFramePr>
        <p:xfrm>
          <a:off x="1043196" y="2029460"/>
          <a:ext cx="10133418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3418">
                  <a:extLst>
                    <a:ext uri="{9D8B030D-6E8A-4147-A177-3AD203B41FA5}">
                      <a16:colId xmlns:a16="http://schemas.microsoft.com/office/drawing/2014/main" val="195909221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1572393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6110905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9680663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85395146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07457264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1719768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338852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13864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194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DB 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BA86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96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DB 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BA86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209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REST API 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BA86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662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REST API 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BA86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265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화면 설계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BA86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BA86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51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화면 구현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BA86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BA86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31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Front-end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Back-end</a:t>
                      </a:r>
                      <a:r>
                        <a:rPr lang="ko-KR" altLang="en-US" sz="16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연동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7BA86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238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5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시장 분석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9D452DF-60A5-2745-6474-9B2EFD2067AD}"/>
              </a:ext>
            </a:extLst>
          </p:cNvPr>
          <p:cNvSpPr txBox="1"/>
          <p:nvPr/>
        </p:nvSpPr>
        <p:spPr>
          <a:xfrm>
            <a:off x="6426200" y="2012460"/>
            <a:ext cx="54048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장점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여행에 필요한 정보가 잘 정리되어 있다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단점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 계획을 만들고 관리하는 기능이 없다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차별화 전략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계획을 세우고 공유하는 기능을 추가한다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ED8D95-D4A1-C994-8FFC-9A6A46B3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54" y="2012460"/>
            <a:ext cx="5144397" cy="2606943"/>
          </a:xfrm>
          <a:prstGeom prst="rect">
            <a:avLst/>
          </a:prstGeom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08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화면 흐름도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62806E-05F6-2340-0863-B347B638ED1C}"/>
              </a:ext>
            </a:extLst>
          </p:cNvPr>
          <p:cNvSpPr txBox="1"/>
          <p:nvPr/>
        </p:nvSpPr>
        <p:spPr>
          <a:xfrm>
            <a:off x="5479905" y="1564391"/>
            <a:ext cx="1260000" cy="360000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D9687-49AA-D546-D5F4-0B67E0D6C8E7}"/>
              </a:ext>
            </a:extLst>
          </p:cNvPr>
          <p:cNvSpPr txBox="1"/>
          <p:nvPr/>
        </p:nvSpPr>
        <p:spPr>
          <a:xfrm>
            <a:off x="3411652" y="2330520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F4DB1-FD18-23D8-54E8-3ACCFA5E6E29}"/>
              </a:ext>
            </a:extLst>
          </p:cNvPr>
          <p:cNvSpPr txBox="1"/>
          <p:nvPr/>
        </p:nvSpPr>
        <p:spPr>
          <a:xfrm>
            <a:off x="4750362" y="2325835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여행계획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5B7B962-B5D3-D07C-1114-08519BCC5F6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537698" y="2130456"/>
            <a:ext cx="3131" cy="238951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F7D133-3964-98E8-353F-84229B4614E5}"/>
              </a:ext>
            </a:extLst>
          </p:cNvPr>
          <p:cNvSpPr txBox="1"/>
          <p:nvPr/>
        </p:nvSpPr>
        <p:spPr>
          <a:xfrm>
            <a:off x="6910829" y="2325835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핫플레이스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9A8FE74-8260-008A-4FB7-5FC5DBA413E4}"/>
              </a:ext>
            </a:extLst>
          </p:cNvPr>
          <p:cNvCxnSpPr>
            <a:cxnSpLocks/>
          </p:cNvCxnSpPr>
          <p:nvPr/>
        </p:nvCxnSpPr>
        <p:spPr>
          <a:xfrm flipV="1">
            <a:off x="10406875" y="2130456"/>
            <a:ext cx="23610" cy="24792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A0A6B9-14D3-9395-8A0A-6BFFB5309B42}"/>
              </a:ext>
            </a:extLst>
          </p:cNvPr>
          <p:cNvSpPr txBox="1"/>
          <p:nvPr/>
        </p:nvSpPr>
        <p:spPr>
          <a:xfrm>
            <a:off x="9800485" y="2325835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공지사항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785A0-9FA3-B63E-01CD-0CC34667DDE5}"/>
              </a:ext>
            </a:extLst>
          </p:cNvPr>
          <p:cNvSpPr txBox="1"/>
          <p:nvPr/>
        </p:nvSpPr>
        <p:spPr>
          <a:xfrm>
            <a:off x="9800485" y="3064747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4E39E-9964-875E-ECA9-50AF0B775B5C}"/>
              </a:ext>
            </a:extLst>
          </p:cNvPr>
          <p:cNvSpPr txBox="1"/>
          <p:nvPr/>
        </p:nvSpPr>
        <p:spPr>
          <a:xfrm>
            <a:off x="9800485" y="3803659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605EB87-659D-302D-215A-4D893E6996BF}"/>
              </a:ext>
            </a:extLst>
          </p:cNvPr>
          <p:cNvCxnSpPr>
            <a:cxnSpLocks/>
            <a:stCxn id="35" idx="2"/>
          </p:cNvCxnSpPr>
          <p:nvPr/>
        </p:nvCxnSpPr>
        <p:spPr>
          <a:xfrm flipH="1" flipV="1">
            <a:off x="4671652" y="2921440"/>
            <a:ext cx="12826" cy="337943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4FDF34-8B1A-B4C9-8627-AF26057EA771}"/>
              </a:ext>
            </a:extLst>
          </p:cNvPr>
          <p:cNvSpPr txBox="1"/>
          <p:nvPr/>
        </p:nvSpPr>
        <p:spPr>
          <a:xfrm>
            <a:off x="9800485" y="4542571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상세보기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06AED-1B9F-F019-F677-7E058FC2A2D1}"/>
              </a:ext>
            </a:extLst>
          </p:cNvPr>
          <p:cNvSpPr txBox="1"/>
          <p:nvPr/>
        </p:nvSpPr>
        <p:spPr>
          <a:xfrm>
            <a:off x="6910829" y="3788591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리스트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B9B20-0D8F-F3A2-CC8C-904E45B70024}"/>
              </a:ext>
            </a:extLst>
          </p:cNvPr>
          <p:cNvSpPr txBox="1"/>
          <p:nvPr/>
        </p:nvSpPr>
        <p:spPr>
          <a:xfrm>
            <a:off x="6910829" y="3057213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작성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281932-537E-BC74-0AD5-26284F3E4E37}"/>
              </a:ext>
            </a:extLst>
          </p:cNvPr>
          <p:cNvSpPr txBox="1"/>
          <p:nvPr/>
        </p:nvSpPr>
        <p:spPr>
          <a:xfrm>
            <a:off x="4054478" y="3075346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관광지 검색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6D2779-360C-CA6E-2BC0-196129601D2D}"/>
              </a:ext>
            </a:extLst>
          </p:cNvPr>
          <p:cNvSpPr txBox="1"/>
          <p:nvPr/>
        </p:nvSpPr>
        <p:spPr>
          <a:xfrm>
            <a:off x="4054478" y="3820172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9831D2-02BB-869A-801C-865D73255D78}"/>
              </a:ext>
            </a:extLst>
          </p:cNvPr>
          <p:cNvSpPr txBox="1"/>
          <p:nvPr/>
        </p:nvSpPr>
        <p:spPr>
          <a:xfrm>
            <a:off x="4054478" y="4564998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관광지 선택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DB3AC4-D7AE-240C-6F9F-6C06AAFA011A}"/>
              </a:ext>
            </a:extLst>
          </p:cNvPr>
          <p:cNvSpPr txBox="1"/>
          <p:nvPr/>
        </p:nvSpPr>
        <p:spPr>
          <a:xfrm>
            <a:off x="4054478" y="5309824"/>
            <a:ext cx="1260000" cy="30777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 계획 생성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67708C5-9D0D-79CE-4536-7DF5299C6707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689412" y="2073835"/>
            <a:ext cx="0" cy="169521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57A100-5C15-7FB4-2BD4-87CC75C9D61E}"/>
              </a:ext>
            </a:extLst>
          </p:cNvPr>
          <p:cNvSpPr txBox="1"/>
          <p:nvPr/>
        </p:nvSpPr>
        <p:spPr>
          <a:xfrm>
            <a:off x="1059412" y="2325835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로그인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13C666-90F7-04A6-2C1F-2E80059DBC56}"/>
              </a:ext>
            </a:extLst>
          </p:cNvPr>
          <p:cNvSpPr txBox="1"/>
          <p:nvPr/>
        </p:nvSpPr>
        <p:spPr>
          <a:xfrm>
            <a:off x="1059412" y="3047440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회원가입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9E4E95-62F8-4617-F802-B7DDA9FB00F3}"/>
              </a:ext>
            </a:extLst>
          </p:cNvPr>
          <p:cNvSpPr txBox="1"/>
          <p:nvPr/>
        </p:nvSpPr>
        <p:spPr>
          <a:xfrm>
            <a:off x="1059412" y="3769045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마이페이지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D1A43-A390-7B0E-78E1-C36FC1B6AC08}"/>
              </a:ext>
            </a:extLst>
          </p:cNvPr>
          <p:cNvSpPr txBox="1"/>
          <p:nvPr/>
        </p:nvSpPr>
        <p:spPr>
          <a:xfrm>
            <a:off x="4054478" y="5993094"/>
            <a:ext cx="1260000" cy="30777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 계획 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B2918-BB24-3647-CA93-DEB6E97AB2A2}"/>
              </a:ext>
            </a:extLst>
          </p:cNvPr>
          <p:cNvSpPr txBox="1"/>
          <p:nvPr/>
        </p:nvSpPr>
        <p:spPr>
          <a:xfrm>
            <a:off x="6910829" y="4519968"/>
            <a:ext cx="1260000" cy="369332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상세보기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D56A286-A824-8BE8-7495-1A5531634116}"/>
              </a:ext>
            </a:extLst>
          </p:cNvPr>
          <p:cNvCxnSpPr>
            <a:cxnSpLocks/>
          </p:cNvCxnSpPr>
          <p:nvPr/>
        </p:nvCxnSpPr>
        <p:spPr>
          <a:xfrm flipV="1">
            <a:off x="4067304" y="2075542"/>
            <a:ext cx="0" cy="252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E8865B-5FF9-E292-BA70-DA5D155D4520}"/>
              </a:ext>
            </a:extLst>
          </p:cNvPr>
          <p:cNvCxnSpPr>
            <a:cxnSpLocks/>
          </p:cNvCxnSpPr>
          <p:nvPr/>
        </p:nvCxnSpPr>
        <p:spPr>
          <a:xfrm flipV="1">
            <a:off x="5380362" y="2073835"/>
            <a:ext cx="0" cy="252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9883084-FF36-1AFA-1E84-1F37077522EB}"/>
              </a:ext>
            </a:extLst>
          </p:cNvPr>
          <p:cNvCxnSpPr>
            <a:cxnSpLocks/>
          </p:cNvCxnSpPr>
          <p:nvPr/>
        </p:nvCxnSpPr>
        <p:spPr>
          <a:xfrm>
            <a:off x="1679343" y="2073835"/>
            <a:ext cx="8751142" cy="5662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600CAE3-C253-0F01-EB08-EFE8FAB83933}"/>
              </a:ext>
            </a:extLst>
          </p:cNvPr>
          <p:cNvCxnSpPr>
            <a:cxnSpLocks/>
          </p:cNvCxnSpPr>
          <p:nvPr/>
        </p:nvCxnSpPr>
        <p:spPr>
          <a:xfrm flipV="1">
            <a:off x="6109905" y="1924391"/>
            <a:ext cx="0" cy="1777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A79C39B-49CA-80C4-BFC7-816951830F4A}"/>
              </a:ext>
            </a:extLst>
          </p:cNvPr>
          <p:cNvCxnSpPr>
            <a:cxnSpLocks/>
          </p:cNvCxnSpPr>
          <p:nvPr/>
        </p:nvCxnSpPr>
        <p:spPr>
          <a:xfrm flipV="1">
            <a:off x="4067304" y="2695167"/>
            <a:ext cx="0" cy="1777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83AA85B-F207-3385-5AA8-CD1BE35208DF}"/>
              </a:ext>
            </a:extLst>
          </p:cNvPr>
          <p:cNvCxnSpPr>
            <a:cxnSpLocks/>
          </p:cNvCxnSpPr>
          <p:nvPr/>
        </p:nvCxnSpPr>
        <p:spPr>
          <a:xfrm flipV="1">
            <a:off x="5390527" y="2687637"/>
            <a:ext cx="0" cy="1777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E2EC441-4BE1-493A-3AF3-E52B3322B8A5}"/>
              </a:ext>
            </a:extLst>
          </p:cNvPr>
          <p:cNvCxnSpPr>
            <a:cxnSpLocks/>
          </p:cNvCxnSpPr>
          <p:nvPr/>
        </p:nvCxnSpPr>
        <p:spPr>
          <a:xfrm>
            <a:off x="4067304" y="2872921"/>
            <a:ext cx="132322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062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37BA86"/>
            </a:gs>
            <a:gs pos="0">
              <a:srgbClr val="36B0B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ko-KR" altLang="en-US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개발 환경 및 전체 시스템 구조도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C1B73B5-28A9-F080-4571-1CA71A57F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76" y="2122350"/>
            <a:ext cx="1919999" cy="144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14D318-5D1D-DB9A-71C6-4EF4768CE4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9" b="27041"/>
          <a:stretch/>
        </p:blipFill>
        <p:spPr>
          <a:xfrm>
            <a:off x="7360852" y="2231223"/>
            <a:ext cx="2520000" cy="10601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B8CC96-9544-3C29-B03E-F1AF6D4819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t="22318" r="15969" b="13929"/>
          <a:stretch/>
        </p:blipFill>
        <p:spPr>
          <a:xfrm>
            <a:off x="7437052" y="3327710"/>
            <a:ext cx="2443800" cy="123160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6F44EA6-ADA1-3906-7D59-66C0F17E68A1}"/>
              </a:ext>
            </a:extLst>
          </p:cNvPr>
          <p:cNvSpPr/>
          <p:nvPr/>
        </p:nvSpPr>
        <p:spPr>
          <a:xfrm>
            <a:off x="6851944" y="1759559"/>
            <a:ext cx="3593806" cy="4287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1582D7F-5002-8DD7-F233-92D99B381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21" y="4220534"/>
            <a:ext cx="2514600" cy="1905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5F6540-A7A3-B515-C50C-99EBD93A02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75" y="2122350"/>
            <a:ext cx="1440000" cy="14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D6BBF0-F352-1B25-70C0-AF85932BF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52" y="4595652"/>
            <a:ext cx="2575731" cy="647613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F2C0537-C4D6-C0D0-53B1-FF339CC83192}"/>
              </a:ext>
            </a:extLst>
          </p:cNvPr>
          <p:cNvSpPr/>
          <p:nvPr/>
        </p:nvSpPr>
        <p:spPr>
          <a:xfrm>
            <a:off x="1194872" y="1759560"/>
            <a:ext cx="4143417" cy="19427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C3AA93F-40E0-E9BE-ABF0-666871AD109D}"/>
              </a:ext>
            </a:extLst>
          </p:cNvPr>
          <p:cNvSpPr/>
          <p:nvPr/>
        </p:nvSpPr>
        <p:spPr>
          <a:xfrm>
            <a:off x="1194872" y="1425455"/>
            <a:ext cx="4037528" cy="246709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BB40B4C-246C-6C47-6D41-640D91EF7CE4}"/>
              </a:ext>
            </a:extLst>
          </p:cNvPr>
          <p:cNvSpPr/>
          <p:nvPr/>
        </p:nvSpPr>
        <p:spPr>
          <a:xfrm>
            <a:off x="2311936" y="1243801"/>
            <a:ext cx="1631950" cy="412750"/>
          </a:xfrm>
          <a:prstGeom prst="round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Frontend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796279E-C7EA-9A1C-661C-94C2E8CDD2B2}"/>
              </a:ext>
            </a:extLst>
          </p:cNvPr>
          <p:cNvSpPr/>
          <p:nvPr/>
        </p:nvSpPr>
        <p:spPr>
          <a:xfrm>
            <a:off x="7842977" y="1615085"/>
            <a:ext cx="1631950" cy="412750"/>
          </a:xfrm>
          <a:prstGeom prst="round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Backend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EDDB7D2-5958-0E36-D87E-AE640F5A3616}"/>
              </a:ext>
            </a:extLst>
          </p:cNvPr>
          <p:cNvCxnSpPr/>
          <p:nvPr/>
        </p:nvCxnSpPr>
        <p:spPr>
          <a:xfrm flipH="1" flipV="1">
            <a:off x="5283200" y="2231223"/>
            <a:ext cx="1568744" cy="133112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CA6A4AD-0BC8-B932-77DB-01DFEA9689EE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232400" y="2659003"/>
            <a:ext cx="1619544" cy="141520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2EA7C47-B8FA-0589-75D9-000E724BE920}"/>
              </a:ext>
            </a:extLst>
          </p:cNvPr>
          <p:cNvCxnSpPr>
            <a:cxnSpLocks/>
          </p:cNvCxnSpPr>
          <p:nvPr/>
        </p:nvCxnSpPr>
        <p:spPr>
          <a:xfrm flipV="1">
            <a:off x="3391567" y="3903412"/>
            <a:ext cx="0" cy="295394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5962685-2B97-F517-4E39-A8E8D9A7832E}"/>
              </a:ext>
            </a:extLst>
          </p:cNvPr>
          <p:cNvCxnSpPr>
            <a:cxnSpLocks/>
          </p:cNvCxnSpPr>
          <p:nvPr/>
        </p:nvCxnSpPr>
        <p:spPr>
          <a:xfrm>
            <a:off x="3017984" y="3892550"/>
            <a:ext cx="0" cy="327984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76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EA3081FF-CC6C-7057-E044-93256B115449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gradFill flip="none" rotWithShape="1">
              <a:gsLst>
                <a:gs pos="100000">
                  <a:srgbClr val="91DFBF"/>
                </a:gs>
                <a:gs pos="0">
                  <a:srgbClr val="BAE6E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9E4E304F-99C6-365A-DD7F-8A7603E0467C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165100" dir="5400000" sx="97000" sy="97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ACACD8-FF44-2121-B4C6-5220C21CE525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591C968-D5DF-D14E-7BEB-222E0F14AA81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D4A1949-3149-D9BA-EB91-51DF2F5851C7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>
              <a:outerShdw blurRad="381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9DDA798-DFDA-F0F9-A453-4C12413FCAD5}"/>
                </a:ext>
              </a:extLst>
            </p:cNvPr>
            <p:cNvGrpSpPr/>
            <p:nvPr/>
          </p:nvGrpSpPr>
          <p:grpSpPr>
            <a:xfrm>
              <a:off x="11695432" y="218820"/>
              <a:ext cx="144000" cy="144000"/>
              <a:chOff x="9233490" y="1139311"/>
              <a:chExt cx="144000" cy="144000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C299E48C-CAD1-CFCF-CA61-9E66E0507E3E}"/>
                  </a:ext>
                </a:extLst>
              </p:cNvPr>
              <p:cNvSpPr/>
              <p:nvPr/>
            </p:nvSpPr>
            <p:spPr>
              <a:xfrm rot="2700000">
                <a:off x="9287490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AAD33298-DB64-6678-CAD5-B2A035163589}"/>
                  </a:ext>
                </a:extLst>
              </p:cNvPr>
              <p:cNvSpPr/>
              <p:nvPr/>
            </p:nvSpPr>
            <p:spPr>
              <a:xfrm rot="18900000">
                <a:off x="9287489" y="1139311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DEAA8E6-DE8E-FB88-9293-255553F4DC68}"/>
                </a:ext>
              </a:extLst>
            </p:cNvPr>
            <p:cNvSpPr/>
            <p:nvPr/>
          </p:nvSpPr>
          <p:spPr>
            <a:xfrm>
              <a:off x="294511" y="492991"/>
              <a:ext cx="11630789" cy="560619"/>
            </a:xfrm>
            <a:prstGeom prst="roundRect">
              <a:avLst>
                <a:gd name="adj" fmla="val 11570"/>
              </a:avLst>
            </a:prstGeom>
            <a:solidFill>
              <a:srgbClr val="F7F7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44000" rtlCol="0" anchor="ctr"/>
            <a:lstStyle/>
            <a:p>
              <a:pPr marL="85725" latinLnBrk="0">
                <a:defRPr/>
              </a:pPr>
              <a:r>
                <a:rPr lang="en-US" altLang="ko-KR" sz="20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ERD</a:t>
              </a:r>
              <a:endPara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BC97AC1-223E-2425-835C-C0024762C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347" y="1261744"/>
            <a:ext cx="8155306" cy="53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820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</TotalTime>
  <Words>279</Words>
  <Application>Microsoft Office PowerPoint</Application>
  <PresentationFormat>와이드스크린</PresentationFormat>
  <Paragraphs>96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KoPubWorld돋움체 Bold</vt:lpstr>
      <vt:lpstr>Arial</vt:lpstr>
      <vt:lpstr>KoPubWorld돋움체 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SSAFY</cp:lastModifiedBy>
  <cp:revision>20</cp:revision>
  <dcterms:created xsi:type="dcterms:W3CDTF">2022-08-15T05:56:07Z</dcterms:created>
  <dcterms:modified xsi:type="dcterms:W3CDTF">2023-05-26T02:22:54Z</dcterms:modified>
</cp:coreProperties>
</file>